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90" r:id="rId3"/>
    <p:sldId id="291" r:id="rId4"/>
    <p:sldId id="292" r:id="rId5"/>
    <p:sldId id="293" r:id="rId6"/>
    <p:sldId id="287" r:id="rId7"/>
    <p:sldId id="296" r:id="rId8"/>
    <p:sldId id="295" r:id="rId9"/>
    <p:sldId id="288" r:id="rId10"/>
    <p:sldId id="289" r:id="rId11"/>
    <p:sldId id="294" r:id="rId12"/>
    <p:sldId id="275" r:id="rId13"/>
    <p:sldId id="29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76481" autoAdjust="0"/>
  </p:normalViewPr>
  <p:slideViewPr>
    <p:cSldViewPr>
      <p:cViewPr varScale="1">
        <p:scale>
          <a:sx n="54" d="100"/>
          <a:sy n="54" d="100"/>
        </p:scale>
        <p:origin x="930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2DF549-F218-484D-96E0-F8EE5BCB843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C6B9C1-A726-4E46-9BE2-A36180CD331A}">
      <dgm:prSet phldrT="[Text]"/>
      <dgm:spPr/>
      <dgm:t>
        <a:bodyPr/>
        <a:lstStyle/>
        <a:p>
          <a:r>
            <a:rPr lang="en-US" dirty="0" smtClean="0"/>
            <a:t>Concrete  structure</a:t>
          </a:r>
          <a:endParaRPr lang="en-US" dirty="0"/>
        </a:p>
      </dgm:t>
    </dgm:pt>
    <dgm:pt modelId="{0A5898A8-28DF-4B8B-A670-C5C20FC37E93}" type="parTrans" cxnId="{0D42A705-4AD4-48BF-8471-A314B80A77D8}">
      <dgm:prSet/>
      <dgm:spPr/>
      <dgm:t>
        <a:bodyPr/>
        <a:lstStyle/>
        <a:p>
          <a:endParaRPr lang="en-US"/>
        </a:p>
      </dgm:t>
    </dgm:pt>
    <dgm:pt modelId="{68F9D842-7AB3-4303-BE0B-0EF77E0355A3}" type="sibTrans" cxnId="{0D42A705-4AD4-48BF-8471-A314B80A77D8}">
      <dgm:prSet/>
      <dgm:spPr/>
      <dgm:t>
        <a:bodyPr/>
        <a:lstStyle/>
        <a:p>
          <a:endParaRPr lang="en-US"/>
        </a:p>
      </dgm:t>
    </dgm:pt>
    <dgm:pt modelId="{68658046-1520-467A-B586-47E33E8AFB09}">
      <dgm:prSet phldrT="[Text]"/>
      <dgm:spPr/>
      <dgm:t>
        <a:bodyPr/>
        <a:lstStyle/>
        <a:p>
          <a:r>
            <a:rPr lang="en-US" dirty="0" smtClean="0"/>
            <a:t>Automatic and quick</a:t>
          </a:r>
          <a:endParaRPr lang="en-US" dirty="0"/>
        </a:p>
      </dgm:t>
    </dgm:pt>
    <dgm:pt modelId="{1FCFDFF3-887C-4DEA-A72F-4AC8128B2F4E}" type="parTrans" cxnId="{ED2E4052-20B9-43AB-88EF-8FC3C2DC54C1}">
      <dgm:prSet/>
      <dgm:spPr/>
      <dgm:t>
        <a:bodyPr/>
        <a:lstStyle/>
        <a:p>
          <a:endParaRPr lang="en-US"/>
        </a:p>
      </dgm:t>
    </dgm:pt>
    <dgm:pt modelId="{BA31452F-DA03-4856-B4D2-FF028A741F97}" type="sibTrans" cxnId="{ED2E4052-20B9-43AB-88EF-8FC3C2DC54C1}">
      <dgm:prSet/>
      <dgm:spPr/>
      <dgm:t>
        <a:bodyPr/>
        <a:lstStyle/>
        <a:p>
          <a:endParaRPr lang="en-US"/>
        </a:p>
      </dgm:t>
    </dgm:pt>
    <dgm:pt modelId="{064029ED-E911-4FD0-A09B-129CA8A6F332}">
      <dgm:prSet phldrT="[Text]"/>
      <dgm:spPr/>
      <dgm:t>
        <a:bodyPr/>
        <a:lstStyle/>
        <a:p>
          <a:r>
            <a:rPr lang="en-US" dirty="0" smtClean="0"/>
            <a:t>Control and monitoring</a:t>
          </a:r>
          <a:endParaRPr lang="en-US" dirty="0"/>
        </a:p>
      </dgm:t>
    </dgm:pt>
    <dgm:pt modelId="{ECA76905-C327-457D-B7D9-D1F5BF8ED207}" type="parTrans" cxnId="{6E934CB9-4C7B-42B0-96CC-A74B07C7EA39}">
      <dgm:prSet/>
      <dgm:spPr/>
      <dgm:t>
        <a:bodyPr/>
        <a:lstStyle/>
        <a:p>
          <a:endParaRPr lang="en-US"/>
        </a:p>
      </dgm:t>
    </dgm:pt>
    <dgm:pt modelId="{B60BC272-D8F2-4018-88D1-870A2871827F}" type="sibTrans" cxnId="{6E934CB9-4C7B-42B0-96CC-A74B07C7EA39}">
      <dgm:prSet/>
      <dgm:spPr/>
      <dgm:t>
        <a:bodyPr/>
        <a:lstStyle/>
        <a:p>
          <a:endParaRPr lang="en-US"/>
        </a:p>
      </dgm:t>
    </dgm:pt>
    <dgm:pt modelId="{0A8463AA-604B-498D-A061-895C73ACDDA7}">
      <dgm:prSet phldrT="[Text]"/>
      <dgm:spPr/>
      <dgm:t>
        <a:bodyPr/>
        <a:lstStyle/>
        <a:p>
          <a:r>
            <a:rPr lang="en-US" dirty="0" smtClean="0"/>
            <a:t>Prevent unauthorized access</a:t>
          </a:r>
          <a:endParaRPr lang="en-US" dirty="0"/>
        </a:p>
      </dgm:t>
    </dgm:pt>
    <dgm:pt modelId="{68E410A1-D4BB-46E1-A148-E48BD47920A5}" type="parTrans" cxnId="{3E404D65-6858-41DD-8336-1D481E275B1F}">
      <dgm:prSet/>
      <dgm:spPr/>
      <dgm:t>
        <a:bodyPr/>
        <a:lstStyle/>
        <a:p>
          <a:endParaRPr lang="en-US"/>
        </a:p>
      </dgm:t>
    </dgm:pt>
    <dgm:pt modelId="{BBF917FF-883E-4283-AEC7-350257602A2D}" type="sibTrans" cxnId="{3E404D65-6858-41DD-8336-1D481E275B1F}">
      <dgm:prSet/>
      <dgm:spPr/>
      <dgm:t>
        <a:bodyPr/>
        <a:lstStyle/>
        <a:p>
          <a:endParaRPr lang="en-US"/>
        </a:p>
      </dgm:t>
    </dgm:pt>
    <dgm:pt modelId="{F9F42B60-5090-42FE-99C6-73913C2ED1E1}">
      <dgm:prSet phldrT="[Text]"/>
      <dgm:spPr/>
      <dgm:t>
        <a:bodyPr/>
        <a:lstStyle/>
        <a:p>
          <a:r>
            <a:rPr lang="en-US" dirty="0" smtClean="0"/>
            <a:t>No service request created</a:t>
          </a:r>
          <a:endParaRPr lang="en-US" dirty="0"/>
        </a:p>
      </dgm:t>
    </dgm:pt>
    <dgm:pt modelId="{14D59629-AD76-49DE-96F7-784E9DE1DDA8}" type="parTrans" cxnId="{B8042AC1-FBE7-42A8-9794-4EC62EEF3DEA}">
      <dgm:prSet/>
      <dgm:spPr/>
      <dgm:t>
        <a:bodyPr/>
        <a:lstStyle/>
        <a:p>
          <a:endParaRPr lang="en-US"/>
        </a:p>
      </dgm:t>
    </dgm:pt>
    <dgm:pt modelId="{0BE6645C-3FBD-406B-885E-6C7AFDD3EF30}" type="sibTrans" cxnId="{B8042AC1-FBE7-42A8-9794-4EC62EEF3DEA}">
      <dgm:prSet/>
      <dgm:spPr/>
      <dgm:t>
        <a:bodyPr/>
        <a:lstStyle/>
        <a:p>
          <a:endParaRPr lang="en-US"/>
        </a:p>
      </dgm:t>
    </dgm:pt>
    <dgm:pt modelId="{F7CFCE46-0AB5-4BAA-ACE7-4D7E0AE3B471}" type="pres">
      <dgm:prSet presAssocID="{B52DF549-F218-484D-96E0-F8EE5BCB843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CA172C-A1E0-47ED-8F83-AFC3338FCD46}" type="pres">
      <dgm:prSet presAssocID="{80C6B9C1-A726-4E46-9BE2-A36180CD331A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3B6F81-63B7-4576-BFCB-4A2826BA7AD7}" type="pres">
      <dgm:prSet presAssocID="{68F9D842-7AB3-4303-BE0B-0EF77E0355A3}" presName="sibTrans" presStyleCnt="0"/>
      <dgm:spPr/>
    </dgm:pt>
    <dgm:pt modelId="{FF46B848-D519-4741-BCEF-3284D6ABE422}" type="pres">
      <dgm:prSet presAssocID="{68658046-1520-467A-B586-47E33E8AFB09}" presName="node" presStyleLbl="node1" presStyleIdx="1" presStyleCnt="5" custLinFactNeighborX="-1246" custLinFactNeighborY="-16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CADD84-7C75-4B7D-BA8B-14784144582F}" type="pres">
      <dgm:prSet presAssocID="{BA31452F-DA03-4856-B4D2-FF028A741F97}" presName="sibTrans" presStyleCnt="0"/>
      <dgm:spPr/>
    </dgm:pt>
    <dgm:pt modelId="{60BA579B-03CB-4CD0-9720-F2D352D49607}" type="pres">
      <dgm:prSet presAssocID="{064029ED-E911-4FD0-A09B-129CA8A6F332}" presName="node" presStyleLbl="node1" presStyleIdx="2" presStyleCnt="5" custLinFactNeighborX="-139" custLinFactNeighborY="20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A363C5-E6DF-4126-95EE-1CC9A7DBEF4F}" type="pres">
      <dgm:prSet presAssocID="{B60BC272-D8F2-4018-88D1-870A2871827F}" presName="sibTrans" presStyleCnt="0"/>
      <dgm:spPr/>
    </dgm:pt>
    <dgm:pt modelId="{C6E68959-C36E-4DA1-9BE2-CC4A86365E5F}" type="pres">
      <dgm:prSet presAssocID="{0A8463AA-604B-498D-A061-895C73ACDDA7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17CE5B-EBD9-4E6B-B809-07651D6153C9}" type="pres">
      <dgm:prSet presAssocID="{BBF917FF-883E-4283-AEC7-350257602A2D}" presName="sibTrans" presStyleCnt="0"/>
      <dgm:spPr/>
    </dgm:pt>
    <dgm:pt modelId="{F8B4F794-43EF-4BD6-8FC3-2E38A293CFA9}" type="pres">
      <dgm:prSet presAssocID="{F9F42B60-5090-42FE-99C6-73913C2ED1E1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42A705-4AD4-48BF-8471-A314B80A77D8}" srcId="{B52DF549-F218-484D-96E0-F8EE5BCB843B}" destId="{80C6B9C1-A726-4E46-9BE2-A36180CD331A}" srcOrd="0" destOrd="0" parTransId="{0A5898A8-28DF-4B8B-A670-C5C20FC37E93}" sibTransId="{68F9D842-7AB3-4303-BE0B-0EF77E0355A3}"/>
    <dgm:cxn modelId="{ED2E4052-20B9-43AB-88EF-8FC3C2DC54C1}" srcId="{B52DF549-F218-484D-96E0-F8EE5BCB843B}" destId="{68658046-1520-467A-B586-47E33E8AFB09}" srcOrd="1" destOrd="0" parTransId="{1FCFDFF3-887C-4DEA-A72F-4AC8128B2F4E}" sibTransId="{BA31452F-DA03-4856-B4D2-FF028A741F97}"/>
    <dgm:cxn modelId="{3E404D65-6858-41DD-8336-1D481E275B1F}" srcId="{B52DF549-F218-484D-96E0-F8EE5BCB843B}" destId="{0A8463AA-604B-498D-A061-895C73ACDDA7}" srcOrd="3" destOrd="0" parTransId="{68E410A1-D4BB-46E1-A148-E48BD47920A5}" sibTransId="{BBF917FF-883E-4283-AEC7-350257602A2D}"/>
    <dgm:cxn modelId="{0FF88F19-F95B-42E8-A5EF-65D42A395C9F}" type="presOf" srcId="{80C6B9C1-A726-4E46-9BE2-A36180CD331A}" destId="{56CA172C-A1E0-47ED-8F83-AFC3338FCD46}" srcOrd="0" destOrd="0" presId="urn:microsoft.com/office/officeart/2005/8/layout/default"/>
    <dgm:cxn modelId="{C878489C-9C0A-4DB0-8FC2-57A2C1D97BCB}" type="presOf" srcId="{0A8463AA-604B-498D-A061-895C73ACDDA7}" destId="{C6E68959-C36E-4DA1-9BE2-CC4A86365E5F}" srcOrd="0" destOrd="0" presId="urn:microsoft.com/office/officeart/2005/8/layout/default"/>
    <dgm:cxn modelId="{396BD5E0-B8E3-4B67-9BD8-A6306C55399C}" type="presOf" srcId="{B52DF549-F218-484D-96E0-F8EE5BCB843B}" destId="{F7CFCE46-0AB5-4BAA-ACE7-4D7E0AE3B471}" srcOrd="0" destOrd="0" presId="urn:microsoft.com/office/officeart/2005/8/layout/default"/>
    <dgm:cxn modelId="{B8042AC1-FBE7-42A8-9794-4EC62EEF3DEA}" srcId="{B52DF549-F218-484D-96E0-F8EE5BCB843B}" destId="{F9F42B60-5090-42FE-99C6-73913C2ED1E1}" srcOrd="4" destOrd="0" parTransId="{14D59629-AD76-49DE-96F7-784E9DE1DDA8}" sibTransId="{0BE6645C-3FBD-406B-885E-6C7AFDD3EF30}"/>
    <dgm:cxn modelId="{E572B22C-BC28-4A50-B3CA-FCA14FC5287E}" type="presOf" srcId="{064029ED-E911-4FD0-A09B-129CA8A6F332}" destId="{60BA579B-03CB-4CD0-9720-F2D352D49607}" srcOrd="0" destOrd="0" presId="urn:microsoft.com/office/officeart/2005/8/layout/default"/>
    <dgm:cxn modelId="{8BDA90E1-E8E3-4ABB-ACDB-7730459E1252}" type="presOf" srcId="{68658046-1520-467A-B586-47E33E8AFB09}" destId="{FF46B848-D519-4741-BCEF-3284D6ABE422}" srcOrd="0" destOrd="0" presId="urn:microsoft.com/office/officeart/2005/8/layout/default"/>
    <dgm:cxn modelId="{D86EB7BE-C15D-422C-B436-6AED5812E478}" type="presOf" srcId="{F9F42B60-5090-42FE-99C6-73913C2ED1E1}" destId="{F8B4F794-43EF-4BD6-8FC3-2E38A293CFA9}" srcOrd="0" destOrd="0" presId="urn:microsoft.com/office/officeart/2005/8/layout/default"/>
    <dgm:cxn modelId="{6E934CB9-4C7B-42B0-96CC-A74B07C7EA39}" srcId="{B52DF549-F218-484D-96E0-F8EE5BCB843B}" destId="{064029ED-E911-4FD0-A09B-129CA8A6F332}" srcOrd="2" destOrd="0" parTransId="{ECA76905-C327-457D-B7D9-D1F5BF8ED207}" sibTransId="{B60BC272-D8F2-4018-88D1-870A2871827F}"/>
    <dgm:cxn modelId="{E42B9026-BDB2-4BCE-948C-AAF9997EA049}" type="presParOf" srcId="{F7CFCE46-0AB5-4BAA-ACE7-4D7E0AE3B471}" destId="{56CA172C-A1E0-47ED-8F83-AFC3338FCD46}" srcOrd="0" destOrd="0" presId="urn:microsoft.com/office/officeart/2005/8/layout/default"/>
    <dgm:cxn modelId="{14148280-7D98-4ABC-9210-7FC34A80B16D}" type="presParOf" srcId="{F7CFCE46-0AB5-4BAA-ACE7-4D7E0AE3B471}" destId="{EA3B6F81-63B7-4576-BFCB-4A2826BA7AD7}" srcOrd="1" destOrd="0" presId="urn:microsoft.com/office/officeart/2005/8/layout/default"/>
    <dgm:cxn modelId="{7664D93A-CBF9-4CE2-A0CD-1021E2EEF73B}" type="presParOf" srcId="{F7CFCE46-0AB5-4BAA-ACE7-4D7E0AE3B471}" destId="{FF46B848-D519-4741-BCEF-3284D6ABE422}" srcOrd="2" destOrd="0" presId="urn:microsoft.com/office/officeart/2005/8/layout/default"/>
    <dgm:cxn modelId="{57408AE4-9C34-43A9-A94D-5D5A2D1E142C}" type="presParOf" srcId="{F7CFCE46-0AB5-4BAA-ACE7-4D7E0AE3B471}" destId="{C2CADD84-7C75-4B7D-BA8B-14784144582F}" srcOrd="3" destOrd="0" presId="urn:microsoft.com/office/officeart/2005/8/layout/default"/>
    <dgm:cxn modelId="{33B001DC-6000-4CF6-A0FD-59476AEEBEFB}" type="presParOf" srcId="{F7CFCE46-0AB5-4BAA-ACE7-4D7E0AE3B471}" destId="{60BA579B-03CB-4CD0-9720-F2D352D49607}" srcOrd="4" destOrd="0" presId="urn:microsoft.com/office/officeart/2005/8/layout/default"/>
    <dgm:cxn modelId="{B72DE1F6-19D2-476E-83CA-F81D27C48343}" type="presParOf" srcId="{F7CFCE46-0AB5-4BAA-ACE7-4D7E0AE3B471}" destId="{4DA363C5-E6DF-4126-95EE-1CC9A7DBEF4F}" srcOrd="5" destOrd="0" presId="urn:microsoft.com/office/officeart/2005/8/layout/default"/>
    <dgm:cxn modelId="{B5CDE905-2805-4A5E-A9E1-846A8FE2DB06}" type="presParOf" srcId="{F7CFCE46-0AB5-4BAA-ACE7-4D7E0AE3B471}" destId="{C6E68959-C36E-4DA1-9BE2-CC4A86365E5F}" srcOrd="6" destOrd="0" presId="urn:microsoft.com/office/officeart/2005/8/layout/default"/>
    <dgm:cxn modelId="{32DAA724-8E23-48F3-B81F-3880BC42CA06}" type="presParOf" srcId="{F7CFCE46-0AB5-4BAA-ACE7-4D7E0AE3B471}" destId="{0A17CE5B-EBD9-4E6B-B809-07651D6153C9}" srcOrd="7" destOrd="0" presId="urn:microsoft.com/office/officeart/2005/8/layout/default"/>
    <dgm:cxn modelId="{BA0A3C03-70A6-4C81-98A9-DE6DDD8E33CF}" type="presParOf" srcId="{F7CFCE46-0AB5-4BAA-ACE7-4D7E0AE3B471}" destId="{F8B4F794-43EF-4BD6-8FC3-2E38A293CFA9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EA28B9-32BD-420E-AD78-ECAEAD7DD2C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4808E5-7145-46BD-9532-9B6FEB20E668}">
      <dgm:prSet phldrT="[Text]" custT="1"/>
      <dgm:spPr/>
      <dgm:t>
        <a:bodyPr/>
        <a:lstStyle/>
        <a:p>
          <a:r>
            <a:rPr lang="en-US" sz="2500" dirty="0" smtClean="0"/>
            <a:t>Frontend</a:t>
          </a:r>
          <a:endParaRPr lang="en-US" sz="2500" dirty="0"/>
        </a:p>
      </dgm:t>
    </dgm:pt>
    <dgm:pt modelId="{FCCA9851-CC82-4E4D-84AF-3B285C9E62E1}" type="parTrans" cxnId="{ABC7916E-C85B-4170-AA74-EDD0D380328F}">
      <dgm:prSet/>
      <dgm:spPr/>
      <dgm:t>
        <a:bodyPr/>
        <a:lstStyle/>
        <a:p>
          <a:endParaRPr lang="en-US"/>
        </a:p>
      </dgm:t>
    </dgm:pt>
    <dgm:pt modelId="{2DFEB175-C1BA-448B-AB33-E5B570242FAF}" type="sibTrans" cxnId="{ABC7916E-C85B-4170-AA74-EDD0D380328F}">
      <dgm:prSet/>
      <dgm:spPr/>
      <dgm:t>
        <a:bodyPr/>
        <a:lstStyle/>
        <a:p>
          <a:endParaRPr lang="en-US"/>
        </a:p>
      </dgm:t>
    </dgm:pt>
    <dgm:pt modelId="{69AE6CBE-96C2-4F48-AD9A-A6B1ABE74838}">
      <dgm:prSet phldrT="[Text]" custT="1"/>
      <dgm:spPr/>
      <dgm:t>
        <a:bodyPr/>
        <a:lstStyle/>
        <a:p>
          <a:r>
            <a:rPr lang="en-US" sz="2800" dirty="0" smtClean="0"/>
            <a:t>Oracle Applications OAF Page</a:t>
          </a:r>
          <a:endParaRPr lang="en-US" sz="2800" dirty="0"/>
        </a:p>
      </dgm:t>
    </dgm:pt>
    <dgm:pt modelId="{C74049BA-35AD-46D0-9FB5-21323AB2241C}" type="parTrans" cxnId="{70C9B9BE-D93F-4870-93F7-C468B486DC76}">
      <dgm:prSet/>
      <dgm:spPr/>
      <dgm:t>
        <a:bodyPr/>
        <a:lstStyle/>
        <a:p>
          <a:endParaRPr lang="en-US"/>
        </a:p>
      </dgm:t>
    </dgm:pt>
    <dgm:pt modelId="{E4E96142-669D-4CD0-A31C-698DEF02E2A3}" type="sibTrans" cxnId="{70C9B9BE-D93F-4870-93F7-C468B486DC76}">
      <dgm:prSet/>
      <dgm:spPr/>
      <dgm:t>
        <a:bodyPr/>
        <a:lstStyle/>
        <a:p>
          <a:endParaRPr lang="en-US"/>
        </a:p>
      </dgm:t>
    </dgm:pt>
    <dgm:pt modelId="{F9A55FAB-611D-484E-AF09-ED0E4B1BE73E}">
      <dgm:prSet phldrT="[Text]" custT="1"/>
      <dgm:spPr/>
      <dgm:t>
        <a:bodyPr/>
        <a:lstStyle/>
        <a:p>
          <a:r>
            <a:rPr lang="en-US" sz="2500" dirty="0" smtClean="0"/>
            <a:t>Backend</a:t>
          </a:r>
          <a:endParaRPr lang="en-US" sz="2500" dirty="0"/>
        </a:p>
      </dgm:t>
    </dgm:pt>
    <dgm:pt modelId="{DCAAD770-A9CB-4AB6-A336-1941D4389FAE}" type="parTrans" cxnId="{338A2348-AAE6-4D0D-8E57-23C19C1D28D0}">
      <dgm:prSet/>
      <dgm:spPr/>
      <dgm:t>
        <a:bodyPr/>
        <a:lstStyle/>
        <a:p>
          <a:endParaRPr lang="en-US"/>
        </a:p>
      </dgm:t>
    </dgm:pt>
    <dgm:pt modelId="{2EB481F4-EDFA-43BB-BB72-368B49B7F5F7}" type="sibTrans" cxnId="{338A2348-AAE6-4D0D-8E57-23C19C1D28D0}">
      <dgm:prSet/>
      <dgm:spPr/>
      <dgm:t>
        <a:bodyPr/>
        <a:lstStyle/>
        <a:p>
          <a:endParaRPr lang="en-US"/>
        </a:p>
      </dgm:t>
    </dgm:pt>
    <dgm:pt modelId="{4474F2A9-DE1A-46AF-A7FE-DE4D9B872CAD}">
      <dgm:prSet phldrT="[Text]" custT="1"/>
      <dgm:spPr/>
      <dgm:t>
        <a:bodyPr/>
        <a:lstStyle/>
        <a:p>
          <a:r>
            <a:rPr lang="en-US" sz="2500" dirty="0" smtClean="0"/>
            <a:t>Oracle Workflow, Oracle Databases</a:t>
          </a:r>
          <a:endParaRPr lang="en-US" sz="2500" dirty="0"/>
        </a:p>
      </dgm:t>
    </dgm:pt>
    <dgm:pt modelId="{D6478623-669D-48D6-91D4-99D5BFEE44A8}" type="parTrans" cxnId="{097AAB2E-6895-4606-AB34-BE1CDDA88E2C}">
      <dgm:prSet/>
      <dgm:spPr/>
      <dgm:t>
        <a:bodyPr/>
        <a:lstStyle/>
        <a:p>
          <a:endParaRPr lang="en-US"/>
        </a:p>
      </dgm:t>
    </dgm:pt>
    <dgm:pt modelId="{229AADBF-2822-47FA-969E-372243EB2631}" type="sibTrans" cxnId="{097AAB2E-6895-4606-AB34-BE1CDDA88E2C}">
      <dgm:prSet/>
      <dgm:spPr/>
      <dgm:t>
        <a:bodyPr/>
        <a:lstStyle/>
        <a:p>
          <a:endParaRPr lang="en-US"/>
        </a:p>
      </dgm:t>
    </dgm:pt>
    <dgm:pt modelId="{3999EC86-860F-40A1-90A2-8E33A4986FD6}">
      <dgm:prSet phldrT="[Text]" custT="1"/>
      <dgm:spPr/>
      <dgm:t>
        <a:bodyPr/>
        <a:lstStyle/>
        <a:p>
          <a:r>
            <a:rPr lang="en-US" sz="2500" dirty="0" smtClean="0"/>
            <a:t>AOL, Java</a:t>
          </a:r>
          <a:r>
            <a:rPr lang="en-US" sz="2500" dirty="0" smtClean="0"/>
            <a:t>, SQL, PL/SQL</a:t>
          </a:r>
          <a:endParaRPr lang="en-US" sz="2500" dirty="0"/>
        </a:p>
      </dgm:t>
    </dgm:pt>
    <dgm:pt modelId="{9F4C979C-BF27-463F-911B-81B901A2DAE8}" type="parTrans" cxnId="{44F41BA2-B86E-4BEF-804D-45755FDA9031}">
      <dgm:prSet/>
      <dgm:spPr/>
      <dgm:t>
        <a:bodyPr/>
        <a:lstStyle/>
        <a:p>
          <a:endParaRPr lang="en-US"/>
        </a:p>
      </dgm:t>
    </dgm:pt>
    <dgm:pt modelId="{75E48F3B-730A-4398-856D-CC4C21F9C7C1}" type="sibTrans" cxnId="{44F41BA2-B86E-4BEF-804D-45755FDA9031}">
      <dgm:prSet/>
      <dgm:spPr/>
      <dgm:t>
        <a:bodyPr/>
        <a:lstStyle/>
        <a:p>
          <a:endParaRPr lang="en-US"/>
        </a:p>
      </dgm:t>
    </dgm:pt>
    <dgm:pt modelId="{0EB803FB-C7AA-4806-8AD0-0D61BA47353A}" type="pres">
      <dgm:prSet presAssocID="{78EA28B9-32BD-420E-AD78-ECAEAD7DD2C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A5DEDF-4800-4294-9FBB-B98DB7BE3CDD}" type="pres">
      <dgm:prSet presAssocID="{904808E5-7145-46BD-9532-9B6FEB20E668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A18A7B-D518-495B-9146-10BE01017174}" type="pres">
      <dgm:prSet presAssocID="{904808E5-7145-46BD-9532-9B6FEB20E668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B16F87-9496-4438-904F-00D161635FB1}" type="pres">
      <dgm:prSet presAssocID="{F9A55FAB-611D-484E-AF09-ED0E4B1BE73E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7E22C8-534D-43B3-AE17-94162E9CB566}" type="pres">
      <dgm:prSet presAssocID="{F9A55FAB-611D-484E-AF09-ED0E4B1BE73E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5FFBC03-AB9F-41F8-BF3F-6264C9703305}" type="presOf" srcId="{3999EC86-860F-40A1-90A2-8E33A4986FD6}" destId="{E17E22C8-534D-43B3-AE17-94162E9CB566}" srcOrd="0" destOrd="1" presId="urn:microsoft.com/office/officeart/2005/8/layout/vList2"/>
    <dgm:cxn modelId="{338A2348-AAE6-4D0D-8E57-23C19C1D28D0}" srcId="{78EA28B9-32BD-420E-AD78-ECAEAD7DD2C6}" destId="{F9A55FAB-611D-484E-AF09-ED0E4B1BE73E}" srcOrd="1" destOrd="0" parTransId="{DCAAD770-A9CB-4AB6-A336-1941D4389FAE}" sibTransId="{2EB481F4-EDFA-43BB-BB72-368B49B7F5F7}"/>
    <dgm:cxn modelId="{ABC7916E-C85B-4170-AA74-EDD0D380328F}" srcId="{78EA28B9-32BD-420E-AD78-ECAEAD7DD2C6}" destId="{904808E5-7145-46BD-9532-9B6FEB20E668}" srcOrd="0" destOrd="0" parTransId="{FCCA9851-CC82-4E4D-84AF-3B285C9E62E1}" sibTransId="{2DFEB175-C1BA-448B-AB33-E5B570242FAF}"/>
    <dgm:cxn modelId="{44F41BA2-B86E-4BEF-804D-45755FDA9031}" srcId="{F9A55FAB-611D-484E-AF09-ED0E4B1BE73E}" destId="{3999EC86-860F-40A1-90A2-8E33A4986FD6}" srcOrd="1" destOrd="0" parTransId="{9F4C979C-BF27-463F-911B-81B901A2DAE8}" sibTransId="{75E48F3B-730A-4398-856D-CC4C21F9C7C1}"/>
    <dgm:cxn modelId="{70C9B9BE-D93F-4870-93F7-C468B486DC76}" srcId="{904808E5-7145-46BD-9532-9B6FEB20E668}" destId="{69AE6CBE-96C2-4F48-AD9A-A6B1ABE74838}" srcOrd="0" destOrd="0" parTransId="{C74049BA-35AD-46D0-9FB5-21323AB2241C}" sibTransId="{E4E96142-669D-4CD0-A31C-698DEF02E2A3}"/>
    <dgm:cxn modelId="{19541D53-3E69-41A0-B4B9-34C3F3BA0994}" type="presOf" srcId="{78EA28B9-32BD-420E-AD78-ECAEAD7DD2C6}" destId="{0EB803FB-C7AA-4806-8AD0-0D61BA47353A}" srcOrd="0" destOrd="0" presId="urn:microsoft.com/office/officeart/2005/8/layout/vList2"/>
    <dgm:cxn modelId="{B53D4B0A-9C38-495B-A9CC-35558C5357F4}" type="presOf" srcId="{69AE6CBE-96C2-4F48-AD9A-A6B1ABE74838}" destId="{6DA18A7B-D518-495B-9146-10BE01017174}" srcOrd="0" destOrd="0" presId="urn:microsoft.com/office/officeart/2005/8/layout/vList2"/>
    <dgm:cxn modelId="{B908B7D6-F9D3-40CD-B8E1-0230AB85171A}" type="presOf" srcId="{F9A55FAB-611D-484E-AF09-ED0E4B1BE73E}" destId="{81B16F87-9496-4438-904F-00D161635FB1}" srcOrd="0" destOrd="0" presId="urn:microsoft.com/office/officeart/2005/8/layout/vList2"/>
    <dgm:cxn modelId="{097AAB2E-6895-4606-AB34-BE1CDDA88E2C}" srcId="{F9A55FAB-611D-484E-AF09-ED0E4B1BE73E}" destId="{4474F2A9-DE1A-46AF-A7FE-DE4D9B872CAD}" srcOrd="0" destOrd="0" parTransId="{D6478623-669D-48D6-91D4-99D5BFEE44A8}" sibTransId="{229AADBF-2822-47FA-969E-372243EB2631}"/>
    <dgm:cxn modelId="{3207A383-F8A7-42F0-A49B-1DAD62A177BD}" type="presOf" srcId="{904808E5-7145-46BD-9532-9B6FEB20E668}" destId="{B6A5DEDF-4800-4294-9FBB-B98DB7BE3CDD}" srcOrd="0" destOrd="0" presId="urn:microsoft.com/office/officeart/2005/8/layout/vList2"/>
    <dgm:cxn modelId="{84752387-EDE5-4980-82F1-C1EE64EBA8FA}" type="presOf" srcId="{4474F2A9-DE1A-46AF-A7FE-DE4D9B872CAD}" destId="{E17E22C8-534D-43B3-AE17-94162E9CB566}" srcOrd="0" destOrd="0" presId="urn:microsoft.com/office/officeart/2005/8/layout/vList2"/>
    <dgm:cxn modelId="{DAED9800-23E0-4D2A-ABE7-143AAF4314F2}" type="presParOf" srcId="{0EB803FB-C7AA-4806-8AD0-0D61BA47353A}" destId="{B6A5DEDF-4800-4294-9FBB-B98DB7BE3CDD}" srcOrd="0" destOrd="0" presId="urn:microsoft.com/office/officeart/2005/8/layout/vList2"/>
    <dgm:cxn modelId="{9EB8D068-6384-40FA-B7E3-B81C54599A6F}" type="presParOf" srcId="{0EB803FB-C7AA-4806-8AD0-0D61BA47353A}" destId="{6DA18A7B-D518-495B-9146-10BE01017174}" srcOrd="1" destOrd="0" presId="urn:microsoft.com/office/officeart/2005/8/layout/vList2"/>
    <dgm:cxn modelId="{8AE7480B-F069-40B8-9141-0E58E1110D66}" type="presParOf" srcId="{0EB803FB-C7AA-4806-8AD0-0D61BA47353A}" destId="{81B16F87-9496-4438-904F-00D161635FB1}" srcOrd="2" destOrd="0" presId="urn:microsoft.com/office/officeart/2005/8/layout/vList2"/>
    <dgm:cxn modelId="{603E940A-FFAD-488F-A863-F9180A584E88}" type="presParOf" srcId="{0EB803FB-C7AA-4806-8AD0-0D61BA47353A}" destId="{E17E22C8-534D-43B3-AE17-94162E9CB56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CA172C-A1E0-47ED-8F83-AFC3338FCD46}">
      <dsp:nvSpPr>
        <dsp:cNvPr id="0" name=""/>
        <dsp:cNvSpPr/>
      </dsp:nvSpPr>
      <dsp:spPr>
        <a:xfrm>
          <a:off x="916483" y="1984"/>
          <a:ext cx="2030015" cy="1218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Concrete  structure</a:t>
          </a:r>
          <a:endParaRPr lang="en-US" sz="2500" kern="1200" dirty="0"/>
        </a:p>
      </dsp:txBody>
      <dsp:txXfrm>
        <a:off x="916483" y="1984"/>
        <a:ext cx="2030015" cy="1218009"/>
      </dsp:txXfrm>
    </dsp:sp>
    <dsp:sp modelId="{FF46B848-D519-4741-BCEF-3284D6ABE422}">
      <dsp:nvSpPr>
        <dsp:cNvPr id="0" name=""/>
        <dsp:cNvSpPr/>
      </dsp:nvSpPr>
      <dsp:spPr>
        <a:xfrm>
          <a:off x="3124206" y="0"/>
          <a:ext cx="2030015" cy="1218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Automatic and quick</a:t>
          </a:r>
          <a:endParaRPr lang="en-US" sz="2500" kern="1200" dirty="0"/>
        </a:p>
      </dsp:txBody>
      <dsp:txXfrm>
        <a:off x="3124206" y="0"/>
        <a:ext cx="2030015" cy="1218009"/>
      </dsp:txXfrm>
    </dsp:sp>
    <dsp:sp modelId="{60BA579B-03CB-4CD0-9720-F2D352D49607}">
      <dsp:nvSpPr>
        <dsp:cNvPr id="0" name=""/>
        <dsp:cNvSpPr/>
      </dsp:nvSpPr>
      <dsp:spPr>
        <a:xfrm>
          <a:off x="913661" y="1447806"/>
          <a:ext cx="2030015" cy="1218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Control and monitoring</a:t>
          </a:r>
          <a:endParaRPr lang="en-US" sz="2500" kern="1200" dirty="0"/>
        </a:p>
      </dsp:txBody>
      <dsp:txXfrm>
        <a:off x="913661" y="1447806"/>
        <a:ext cx="2030015" cy="1218009"/>
      </dsp:txXfrm>
    </dsp:sp>
    <dsp:sp modelId="{C6E68959-C36E-4DA1-9BE2-CC4A86365E5F}">
      <dsp:nvSpPr>
        <dsp:cNvPr id="0" name=""/>
        <dsp:cNvSpPr/>
      </dsp:nvSpPr>
      <dsp:spPr>
        <a:xfrm>
          <a:off x="3149500" y="1422995"/>
          <a:ext cx="2030015" cy="1218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Prevent unauthorized access</a:t>
          </a:r>
          <a:endParaRPr lang="en-US" sz="2500" kern="1200" dirty="0"/>
        </a:p>
      </dsp:txBody>
      <dsp:txXfrm>
        <a:off x="3149500" y="1422995"/>
        <a:ext cx="2030015" cy="1218009"/>
      </dsp:txXfrm>
    </dsp:sp>
    <dsp:sp modelId="{F8B4F794-43EF-4BD6-8FC3-2E38A293CFA9}">
      <dsp:nvSpPr>
        <dsp:cNvPr id="0" name=""/>
        <dsp:cNvSpPr/>
      </dsp:nvSpPr>
      <dsp:spPr>
        <a:xfrm>
          <a:off x="2032992" y="2844006"/>
          <a:ext cx="2030015" cy="12180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No service request created</a:t>
          </a:r>
          <a:endParaRPr lang="en-US" sz="2500" kern="1200" dirty="0"/>
        </a:p>
      </dsp:txBody>
      <dsp:txXfrm>
        <a:off x="2032992" y="2844006"/>
        <a:ext cx="2030015" cy="12180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A5DEDF-4800-4294-9FBB-B98DB7BE3CDD}">
      <dsp:nvSpPr>
        <dsp:cNvPr id="0" name=""/>
        <dsp:cNvSpPr/>
      </dsp:nvSpPr>
      <dsp:spPr>
        <a:xfrm>
          <a:off x="0" y="9002"/>
          <a:ext cx="3962400" cy="879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Frontend</a:t>
          </a:r>
          <a:endParaRPr lang="en-US" sz="2500" kern="1200" dirty="0"/>
        </a:p>
      </dsp:txBody>
      <dsp:txXfrm>
        <a:off x="42950" y="51952"/>
        <a:ext cx="3876500" cy="793940"/>
      </dsp:txXfrm>
    </dsp:sp>
    <dsp:sp modelId="{6DA18A7B-D518-495B-9146-10BE01017174}">
      <dsp:nvSpPr>
        <dsp:cNvPr id="0" name=""/>
        <dsp:cNvSpPr/>
      </dsp:nvSpPr>
      <dsp:spPr>
        <a:xfrm>
          <a:off x="0" y="888842"/>
          <a:ext cx="3962400" cy="8269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806" tIns="35560" rIns="199136" bIns="3556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kern="1200" dirty="0" smtClean="0"/>
            <a:t>Oracle Applications OAF Page</a:t>
          </a:r>
          <a:endParaRPr lang="en-US" sz="2800" kern="1200" dirty="0"/>
        </a:p>
      </dsp:txBody>
      <dsp:txXfrm>
        <a:off x="0" y="888842"/>
        <a:ext cx="3962400" cy="826964"/>
      </dsp:txXfrm>
    </dsp:sp>
    <dsp:sp modelId="{81B16F87-9496-4438-904F-00D161635FB1}">
      <dsp:nvSpPr>
        <dsp:cNvPr id="0" name=""/>
        <dsp:cNvSpPr/>
      </dsp:nvSpPr>
      <dsp:spPr>
        <a:xfrm>
          <a:off x="0" y="1715807"/>
          <a:ext cx="3962400" cy="879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Backend</a:t>
          </a:r>
          <a:endParaRPr lang="en-US" sz="2500" kern="1200" dirty="0"/>
        </a:p>
      </dsp:txBody>
      <dsp:txXfrm>
        <a:off x="42950" y="1758757"/>
        <a:ext cx="3876500" cy="793940"/>
      </dsp:txXfrm>
    </dsp:sp>
    <dsp:sp modelId="{E17E22C8-534D-43B3-AE17-94162E9CB566}">
      <dsp:nvSpPr>
        <dsp:cNvPr id="0" name=""/>
        <dsp:cNvSpPr/>
      </dsp:nvSpPr>
      <dsp:spPr>
        <a:xfrm>
          <a:off x="0" y="2595647"/>
          <a:ext cx="3962400" cy="1459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806" tIns="31750" rIns="177800" bIns="3175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kern="1200" dirty="0" smtClean="0"/>
            <a:t>Oracle Workflow, Oracle Databases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500" kern="1200" dirty="0" smtClean="0"/>
            <a:t>AOL, Java</a:t>
          </a:r>
          <a:r>
            <a:rPr lang="en-US" sz="2500" kern="1200" dirty="0" smtClean="0"/>
            <a:t>, SQL, PL/SQL</a:t>
          </a:r>
          <a:endParaRPr lang="en-US" sz="2500" kern="1200" dirty="0"/>
        </a:p>
      </dsp:txBody>
      <dsp:txXfrm>
        <a:off x="0" y="2595647"/>
        <a:ext cx="3962400" cy="1459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985857-BAD4-4A64-80EC-8F3B167B6707}" type="datetimeFigureOut">
              <a:rPr lang="en-US" smtClean="0"/>
              <a:t>7/29/2015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CDE699-E45E-4C49-9140-0643F70AF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385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 smtClean="0">
              <a:solidFill>
                <a:srgbClr val="FF0000"/>
              </a:solidFill>
            </a:endParaRPr>
          </a:p>
        </p:txBody>
      </p:sp>
      <p:sp>
        <p:nvSpPr>
          <p:cNvPr id="952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8ACED946-9E94-4DEC-97D5-BF08FFF8AE14}" type="slidenum">
              <a:rPr lang="en-US" altLang="en-US">
                <a:solidFill>
                  <a:srgbClr val="000000"/>
                </a:solidFill>
              </a:rPr>
              <a:pPr eaLnBrk="1" hangingPunct="1">
                <a:spcBef>
                  <a:spcPct val="0"/>
                </a:spcBef>
              </a:pPr>
              <a:t>1</a:t>
            </a:fld>
            <a:endParaRPr lang="en-US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9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Cant’ request for a currently assigned responsibility. 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Can’t request for a responsibility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is currently in approval process.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Can’t revoke a responsibility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isn’t assigned to the user.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71652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34162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Assuming the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approvers change over time, Created a page for approvers.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Page accessible only to the oracle support team.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edit/ add approvers.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6064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5818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APT :- Stay in the host system</a:t>
            </a:r>
            <a:r>
              <a:rPr lang="en-US" sz="1200" baseline="0" dirty="0" smtClean="0"/>
              <a:t> for a long time.</a:t>
            </a:r>
            <a:endParaRPr lang="en-US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Specialize</a:t>
            </a:r>
            <a:r>
              <a:rPr lang="en-US" sz="1200" baseline="0" dirty="0" smtClean="0"/>
              <a:t> in malware analysis.</a:t>
            </a:r>
            <a:endParaRPr lang="en-US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bypass traditional signature-based tools such as antivirus software, next-generation firewalls, and sandbox tools.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50" dirty="0" smtClean="0"/>
              <a:t>Focus on malware</a:t>
            </a:r>
            <a:r>
              <a:rPr lang="en-US" sz="1200" spc="-50" baseline="0" dirty="0" smtClean="0"/>
              <a:t> and not virus. Virus will become outdated. Malware can stay in the system for days undetected.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50" baseline="0" dirty="0" smtClean="0"/>
              <a:t>Median response time :- 32 days. FE Response time :- Reduced to a couple of minutes.</a:t>
            </a:r>
            <a:endParaRPr lang="en-US" sz="1200" spc="-50" dirty="0" smtClean="0"/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5134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50" baseline="0" dirty="0" err="1" smtClean="0"/>
              <a:t>Fireeye</a:t>
            </a:r>
            <a:r>
              <a:rPr lang="en-US" sz="1200" spc="-50" baseline="0" dirty="0" smtClean="0"/>
              <a:t> tracks malware callbacks. Execute the files in a VM stored on the device which then check for the callback(info being sent back to the cloud)</a:t>
            </a:r>
            <a:endParaRPr lang="en-US" b="1" dirty="0" smtClean="0"/>
          </a:p>
          <a:p>
            <a:pPr lvl="0"/>
            <a:r>
              <a:rPr lang="en-US" b="1" dirty="0" smtClean="0"/>
              <a:t>multi-flow Multi-Vector Virtual Execution (MVX) engine</a:t>
            </a:r>
            <a:r>
              <a:rPr lang="en-US" dirty="0" smtClean="0"/>
              <a:t>. The MVX engine captures and confirms zero-day, and targeted APT attacks by detonating suspicious files, Web objects, and email attachments within instrumented virtual machine environments.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2233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NX :- Used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check incoming packets/data for malware.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 :- Email Threat Prevention:- </a:t>
            </a:r>
            <a:r>
              <a:rPr lang="en-US" b="0" dirty="0" smtClean="0"/>
              <a:t>Web security to detect and block malicious files, communication channels, and exploit attempts. Faster</a:t>
            </a:r>
            <a:r>
              <a:rPr lang="en-US" b="0" baseline="0" dirty="0" smtClean="0"/>
              <a:t> Response. Used to block phishing attempts</a:t>
            </a:r>
          </a:p>
          <a:p>
            <a:r>
              <a:rPr lang="en-US" b="0" baseline="0" dirty="0" smtClean="0"/>
              <a:t>DTI :- </a:t>
            </a:r>
            <a:r>
              <a:rPr lang="en-US" dirty="0" smtClean="0"/>
              <a:t>enables cyber security teams to effectively identify, block, analyze and respond to advanced cyber attacks. Anonymously exchange data.</a:t>
            </a:r>
            <a:endParaRPr lang="en-US" b="0" baseline="0" dirty="0" smtClean="0"/>
          </a:p>
          <a:p>
            <a:r>
              <a:rPr lang="en-US" b="0" baseline="0" dirty="0" err="1" smtClean="0"/>
              <a:t>FaaS</a:t>
            </a:r>
            <a:r>
              <a:rPr lang="en-US" b="0" baseline="0" dirty="0" smtClean="0"/>
              <a:t> :- FireEye professionals also </a:t>
            </a:r>
            <a:r>
              <a:rPr lang="en-US" b="0" baseline="0" dirty="0" err="1" smtClean="0"/>
              <a:t>help.Help</a:t>
            </a:r>
            <a:r>
              <a:rPr lang="en-US" b="0" baseline="0" dirty="0" smtClean="0"/>
              <a:t> in detecting early signs of attacks.</a:t>
            </a:r>
            <a:endParaRPr lang="en-US" b="0" dirty="0" smtClean="0"/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9161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FireEye website.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Used by potential clients to </a:t>
            </a:r>
            <a:r>
              <a:rPr lang="en-US" sz="120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 info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4038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pc="-50" dirty="0" smtClean="0">
                <a:ea typeface="MS PGothic" pitchFamily="34" charset="-128"/>
              </a:rPr>
              <a:t>Responsibilities: Privileges or certain rights given to an individual which enable them to perform required functions</a:t>
            </a:r>
            <a:r>
              <a:rPr lang="en-US" spc="-50" dirty="0" smtClean="0">
                <a:ea typeface="MS PGothic" pitchFamily="34" charset="-128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pc="-50" dirty="0" smtClean="0">
                <a:ea typeface="MS PGothic" pitchFamily="34" charset="-128"/>
              </a:rPr>
              <a:t>Creation of a service request for</a:t>
            </a:r>
            <a:r>
              <a:rPr lang="en-US" spc="-50" baseline="0" dirty="0" smtClean="0">
                <a:ea typeface="MS PGothic" pitchFamily="34" charset="-128"/>
              </a:rPr>
              <a:t> every request. Needs to be tracked by the oracle support team.</a:t>
            </a:r>
            <a:endParaRPr lang="en-US" spc="-50" dirty="0" smtClean="0">
              <a:ea typeface="MS PGothic" pitchFamily="34" charset="-128"/>
            </a:endParaRPr>
          </a:p>
          <a:p>
            <a:pPr lvl="0"/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Sarabanes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Oxley Compliance. Helps in tracking why the request was created and why the request was granted.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3851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5877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 will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select and request the responsibility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levels :- Manager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Sublevel :- Module(Primary) and Process(Secondary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Module owners don’t respond for 2 days, request forwarded to process owners.</a:t>
            </a: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Rejection at any point leads to no assignment of responsibilities.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notifications send via Email. Makes the process smooth and more user friendly.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CDE699-E45E-4C49-9140-0643F70AF3D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219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413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605592" y="7088717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pic>
        <p:nvPicPr>
          <p:cNvPr id="5" name="Picture 8" descr="cover_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-198963"/>
            <a:ext cx="9144000" cy="706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030" y="2503812"/>
            <a:ext cx="8035740" cy="914400"/>
          </a:xfrm>
        </p:spPr>
        <p:txBody>
          <a:bodyPr>
            <a:noAutofit/>
          </a:bodyPr>
          <a:lstStyle>
            <a:lvl1pPr algn="l"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043" y="3492465"/>
            <a:ext cx="8059395" cy="525519"/>
          </a:xfrm>
        </p:spPr>
        <p:txBody>
          <a:bodyPr>
            <a:normAutofit/>
          </a:bodyPr>
          <a:lstStyle>
            <a:lvl1pPr marL="0" indent="0" algn="l">
              <a:buNone/>
              <a:defRPr sz="3200" b="1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  <a:lvl2pPr marL="597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944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915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889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86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83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805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777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53739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-2184400" y="1115484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pic>
        <p:nvPicPr>
          <p:cNvPr id="5" name="Picture 8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338" y="5325533"/>
            <a:ext cx="2203450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 descr="cover_6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4130" y="2800351"/>
            <a:ext cx="8035740" cy="914400"/>
          </a:xfrm>
        </p:spPr>
        <p:txBody>
          <a:bodyPr>
            <a:noAutofit/>
          </a:bodyPr>
          <a:lstStyle>
            <a:lvl1pPr algn="ctr">
              <a:defRPr sz="4400" b="1">
                <a:solidFill>
                  <a:srgbClr val="1D252D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2304" y="3788372"/>
            <a:ext cx="8059395" cy="525519"/>
          </a:xfrm>
        </p:spPr>
        <p:txBody>
          <a:bodyPr>
            <a:noAutofit/>
          </a:bodyPr>
          <a:lstStyle>
            <a:lvl1pPr marL="0" indent="0" algn="ctr">
              <a:buNone/>
              <a:defRPr sz="2800" b="0">
                <a:solidFill>
                  <a:schemeClr val="tx2"/>
                </a:solidFill>
                <a:latin typeface="Arial" panose="020B0604020202020204" pitchFamily="34" charset="0"/>
                <a:cs typeface="Arial" pitchFamily="34" charset="0"/>
              </a:defRPr>
            </a:lvl1pPr>
            <a:lvl2pPr marL="608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7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6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5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41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3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1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0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399553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ank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image16_-9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35"/>
            <a:ext cx="9144000" cy="6855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 userDrawn="1"/>
        </p:nvSpPr>
        <p:spPr>
          <a:xfrm>
            <a:off x="12319004" y="3911600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pic>
        <p:nvPicPr>
          <p:cNvPr id="6" name="Picture 4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0" y="510121"/>
            <a:ext cx="1797050" cy="518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030" y="4811893"/>
            <a:ext cx="8035740" cy="914400"/>
          </a:xfrm>
        </p:spPr>
        <p:txBody>
          <a:bodyPr>
            <a:noAutofit/>
          </a:bodyPr>
          <a:lstStyle>
            <a:lvl1pPr algn="l">
              <a:defRPr sz="4400">
                <a:solidFill>
                  <a:srgbClr val="1D252D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043" y="5748618"/>
            <a:ext cx="8059395" cy="525519"/>
          </a:xfrm>
        </p:spPr>
        <p:txBody>
          <a:bodyPr>
            <a:normAutofit/>
          </a:bodyPr>
          <a:lstStyle>
            <a:lvl1pPr marL="0" indent="0" algn="l">
              <a:buNone/>
              <a:defRPr sz="3200" b="0">
                <a:solidFill>
                  <a:srgbClr val="D82435"/>
                </a:solidFill>
                <a:latin typeface="Arial" panose="020B0604020202020204" pitchFamily="34" charset="0"/>
                <a:cs typeface="Arial" pitchFamily="34" charset="0"/>
              </a:defRPr>
            </a:lvl1pPr>
            <a:lvl2pPr marL="608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7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6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5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41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3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1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0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249557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286372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44177" y="1516062"/>
            <a:ext cx="8674772" cy="4802187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839900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25089" y="1516064"/>
            <a:ext cx="8674772" cy="4802187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spcAft>
                <a:spcPts val="0"/>
              </a:spcAft>
              <a:buFontTx/>
              <a:buNone/>
              <a:defRPr sz="2000" baseline="0"/>
            </a:lvl1pPr>
            <a:lvl2pPr marL="608835" indent="0">
              <a:buFontTx/>
              <a:buNone/>
              <a:defRPr/>
            </a:lvl2pPr>
            <a:lvl3pPr marL="1217637" indent="0">
              <a:buFontTx/>
              <a:buNone/>
              <a:defRPr/>
            </a:lvl3pPr>
            <a:lvl4pPr marL="1826495" indent="0">
              <a:buFontTx/>
              <a:buNone/>
              <a:defRPr/>
            </a:lvl4pPr>
            <a:lvl5pPr marL="2435312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670527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44178" y="1516064"/>
            <a:ext cx="4038501" cy="4802187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0"/>
          </p:nvPr>
        </p:nvSpPr>
        <p:spPr>
          <a:xfrm>
            <a:off x="4551784" y="1516067"/>
            <a:ext cx="4379315" cy="4808537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4831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image16_-9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17"/>
            <a:ext cx="9144000" cy="6855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 userDrawn="1"/>
        </p:nvSpPr>
        <p:spPr>
          <a:xfrm>
            <a:off x="-2184400" y="1115484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pic>
        <p:nvPicPr>
          <p:cNvPr id="6" name="Picture 9" descr="FE_SecurityReimagined_logo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4864104"/>
            <a:ext cx="3282950" cy="1020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4130" y="1516063"/>
            <a:ext cx="8035740" cy="914400"/>
          </a:xfrm>
        </p:spPr>
        <p:txBody>
          <a:bodyPr>
            <a:noAutofit/>
          </a:bodyPr>
          <a:lstStyle>
            <a:lvl1pPr algn="ctr">
              <a:defRPr sz="4800" b="1">
                <a:solidFill>
                  <a:schemeClr val="tx1"/>
                </a:solidFill>
                <a:latin typeface="Arial" panose="020B0604020202020204" pitchFamily="34" charset="0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2304" y="2504099"/>
            <a:ext cx="8059395" cy="525519"/>
          </a:xfrm>
        </p:spPr>
        <p:txBody>
          <a:bodyPr>
            <a:noAutofit/>
          </a:bodyPr>
          <a:lstStyle>
            <a:lvl1pPr marL="0" indent="0" algn="ctr">
              <a:buNone/>
              <a:defRPr sz="2800" b="0">
                <a:solidFill>
                  <a:schemeClr val="tx2"/>
                </a:solidFill>
                <a:latin typeface="Arial" panose="020B0604020202020204" pitchFamily="34" charset="0"/>
                <a:cs typeface="Arial" pitchFamily="34" charset="0"/>
              </a:defRPr>
            </a:lvl1pPr>
            <a:lvl2pPr marL="608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7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6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5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41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3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1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0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923174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47665" y="1516063"/>
            <a:ext cx="8348663" cy="4368800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06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 userDrawn="1">
            <p:ph type="title"/>
          </p:nvPr>
        </p:nvSpPr>
        <p:spPr bwMode="auto">
          <a:xfrm>
            <a:off x="255588" y="137588"/>
            <a:ext cx="8431212" cy="1009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760" tIns="0" rIns="12176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</a:t>
            </a:r>
          </a:p>
        </p:txBody>
      </p:sp>
      <p:sp>
        <p:nvSpPr>
          <p:cNvPr id="3075" name="Text Placeholder 2"/>
          <p:cNvSpPr>
            <a:spLocks noGrp="1"/>
          </p:cNvSpPr>
          <p:nvPr userDrawn="1">
            <p:ph type="body" idx="1"/>
          </p:nvPr>
        </p:nvSpPr>
        <p:spPr bwMode="auto">
          <a:xfrm>
            <a:off x="263525" y="1524001"/>
            <a:ext cx="8451850" cy="4794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760" tIns="60880" rIns="121760" bIns="6088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3076" name="Rectangle 10"/>
          <p:cNvSpPr>
            <a:spLocks noChangeArrowheads="1"/>
          </p:cNvSpPr>
          <p:nvPr userDrawn="1"/>
        </p:nvSpPr>
        <p:spPr bwMode="auto">
          <a:xfrm>
            <a:off x="288797" y="6502400"/>
            <a:ext cx="309692" cy="215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6" tIns="45719" rIns="91436" bIns="45719">
            <a:spAutoFit/>
          </a:bodyPr>
          <a:lstStyle>
            <a:lvl1pPr defTabSz="12176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defTabSz="12176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defTabSz="12176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defTabSz="12176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defTabSz="12176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defTabSz="1217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defTabSz="1217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defTabSz="1217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defTabSz="12176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algn="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fld id="{296BF2A4-2BED-410E-9133-D9C460B161E2}" type="slidenum">
              <a:rPr lang="en-US" altLang="en-US" sz="800" smtClean="0">
                <a:solidFill>
                  <a:srgbClr val="7F7F7F"/>
                </a:solidFill>
                <a:cs typeface="Arial" charset="0"/>
              </a:rPr>
              <a:pPr algn="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en-US" sz="800" dirty="0" smtClean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3077" name="TextBox 5"/>
          <p:cNvSpPr txBox="1">
            <a:spLocks noChangeArrowheads="1"/>
          </p:cNvSpPr>
          <p:nvPr userDrawn="1"/>
        </p:nvSpPr>
        <p:spPr bwMode="auto">
          <a:xfrm>
            <a:off x="1068388" y="6496052"/>
            <a:ext cx="2647608" cy="213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420" tIns="44712" rIns="89420" bIns="44712">
            <a:spAutoFit/>
          </a:bodyPr>
          <a:lstStyle>
            <a:lvl1pPr defTabSz="11922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defTabSz="11922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defTabSz="11922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defTabSz="11922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defTabSz="1192213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defTabSz="11922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defTabSz="11922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defTabSz="11922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defTabSz="11922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800" dirty="0" smtClean="0">
                <a:solidFill>
                  <a:srgbClr val="7F7F7F"/>
                </a:solidFill>
                <a:cs typeface="Arial" charset="0"/>
              </a:rPr>
              <a:t>Copyright ©  2014, FireEye, Inc.  All rights reserved.   </a:t>
            </a:r>
            <a:endParaRPr lang="en-US" altLang="en-US" sz="800" b="1" dirty="0" smtClean="0">
              <a:solidFill>
                <a:srgbClr val="7F7F7F"/>
              </a:solidFill>
              <a:cs typeface="Arial" charset="0"/>
            </a:endParaRPr>
          </a:p>
        </p:txBody>
      </p:sp>
      <p:pic>
        <p:nvPicPr>
          <p:cNvPr id="3078" name="Picture 4"/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5" y="6451601"/>
            <a:ext cx="822325" cy="237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/>
          <p:cNvCxnSpPr/>
          <p:nvPr userDrawn="1"/>
        </p:nvCxnSpPr>
        <p:spPr>
          <a:xfrm>
            <a:off x="392113" y="1187451"/>
            <a:ext cx="8304212" cy="0"/>
          </a:xfrm>
          <a:prstGeom prst="line">
            <a:avLst/>
          </a:prstGeom>
          <a:ln w="3175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1983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ransition spd="med">
    <p:fade/>
  </p:transition>
  <p:timing>
    <p:tnLst>
      <p:par>
        <p:cTn id="1" dur="indefinite" restart="never" nodeType="tmRoot"/>
      </p:par>
    </p:tnLst>
  </p:timing>
  <p:txStyles>
    <p:titleStyle>
      <a:lvl1pPr algn="l" defTabSz="1217613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rgbClr val="1D252D"/>
          </a:solidFill>
          <a:latin typeface="Arial" panose="020B0604020202020204" pitchFamily="34" charset="0"/>
          <a:ea typeface="+mj-ea"/>
          <a:cs typeface="+mj-cs"/>
        </a:defRPr>
      </a:lvl1pPr>
      <a:lvl2pPr algn="l" defTabSz="1217613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1D252D"/>
          </a:solidFill>
          <a:latin typeface="Arial" charset="0"/>
        </a:defRPr>
      </a:lvl2pPr>
      <a:lvl3pPr algn="l" defTabSz="1217613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1D252D"/>
          </a:solidFill>
          <a:latin typeface="Arial" charset="0"/>
        </a:defRPr>
      </a:lvl3pPr>
      <a:lvl4pPr algn="l" defTabSz="1217613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1D252D"/>
          </a:solidFill>
          <a:latin typeface="Arial" charset="0"/>
        </a:defRPr>
      </a:lvl4pPr>
      <a:lvl5pPr algn="l" defTabSz="1217613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1D252D"/>
          </a:solidFill>
          <a:latin typeface="Arial" charset="0"/>
        </a:defRPr>
      </a:lvl5pPr>
      <a:lvl6pPr marL="457200" algn="l" defTabSz="1217613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1D252D"/>
          </a:solidFill>
          <a:latin typeface="Arial" charset="0"/>
        </a:defRPr>
      </a:lvl6pPr>
      <a:lvl7pPr marL="914400" algn="l" defTabSz="1217613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1D252D"/>
          </a:solidFill>
          <a:latin typeface="Arial" charset="0"/>
        </a:defRPr>
      </a:lvl7pPr>
      <a:lvl8pPr marL="1371600" algn="l" defTabSz="1217613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1D252D"/>
          </a:solidFill>
          <a:latin typeface="Arial" charset="0"/>
        </a:defRPr>
      </a:lvl8pPr>
      <a:lvl9pPr marL="1828800" algn="l" defTabSz="1217613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1D252D"/>
          </a:solidFill>
          <a:latin typeface="Arial" charset="0"/>
        </a:defRPr>
      </a:lvl9pPr>
    </p:titleStyle>
    <p:bodyStyle>
      <a:lvl1pPr marL="225425" indent="-225425" algn="l" defTabSz="1217613" rtl="0" eaLnBrk="0" fontAlgn="base" hangingPunct="0">
        <a:lnSpc>
          <a:spcPts val="2200"/>
        </a:lnSpc>
        <a:spcBef>
          <a:spcPct val="0"/>
        </a:spcBef>
        <a:spcAft>
          <a:spcPts val="900"/>
        </a:spcAft>
        <a:buClr>
          <a:schemeClr val="accent2"/>
        </a:buClr>
        <a:buFont typeface="Wingdings" pitchFamily="2" charset="2"/>
        <a:buChar char="§"/>
        <a:defRPr sz="2400" kern="1200">
          <a:solidFill>
            <a:srgbClr val="1D252D"/>
          </a:solidFill>
          <a:latin typeface="Arial" panose="020B0604020202020204" pitchFamily="34" charset="0"/>
          <a:ea typeface="+mn-ea"/>
          <a:cs typeface="+mn-cs"/>
        </a:defRPr>
      </a:lvl1pPr>
      <a:lvl2pPr marL="989013" indent="-379413" algn="l" defTabSz="1217613" rtl="0" eaLnBrk="0" fontAlgn="base" hangingPunct="0">
        <a:lnSpc>
          <a:spcPts val="2200"/>
        </a:lnSpc>
        <a:spcBef>
          <a:spcPct val="0"/>
        </a:spcBef>
        <a:spcAft>
          <a:spcPts val="900"/>
        </a:spcAft>
        <a:buClr>
          <a:schemeClr val="accent2"/>
        </a:buClr>
        <a:buFont typeface="Arial" charset="0"/>
        <a:buChar char="–"/>
        <a:defRPr sz="1900" kern="1200">
          <a:solidFill>
            <a:srgbClr val="1D252D"/>
          </a:solidFill>
          <a:latin typeface="Arial" panose="020B0604020202020204" pitchFamily="34" charset="0"/>
          <a:ea typeface="+mn-ea"/>
          <a:cs typeface="+mn-cs"/>
        </a:defRPr>
      </a:lvl2pPr>
      <a:lvl3pPr marL="1520825" indent="-303213" algn="l" defTabSz="1217613" rtl="0" eaLnBrk="0" fontAlgn="base" hangingPunct="0">
        <a:lnSpc>
          <a:spcPts val="2200"/>
        </a:lnSpc>
        <a:spcBef>
          <a:spcPct val="0"/>
        </a:spcBef>
        <a:spcAft>
          <a:spcPts val="900"/>
        </a:spcAft>
        <a:buClr>
          <a:schemeClr val="accent2"/>
        </a:buClr>
        <a:buFont typeface="Arial" charset="0"/>
        <a:buChar char="•"/>
        <a:defRPr sz="1600" kern="1200">
          <a:solidFill>
            <a:srgbClr val="1D252D"/>
          </a:solidFill>
          <a:latin typeface="Arial" panose="020B0604020202020204" pitchFamily="34" charset="0"/>
          <a:ea typeface="+mn-ea"/>
          <a:cs typeface="+mn-cs"/>
        </a:defRPr>
      </a:lvl3pPr>
      <a:lvl4pPr marL="2130425" indent="-303213" algn="l" defTabSz="1217613" rtl="0" eaLnBrk="0" fontAlgn="base" hangingPunct="0">
        <a:lnSpc>
          <a:spcPts val="2200"/>
        </a:lnSpc>
        <a:spcBef>
          <a:spcPct val="0"/>
        </a:spcBef>
        <a:spcAft>
          <a:spcPts val="900"/>
        </a:spcAft>
        <a:buClr>
          <a:schemeClr val="accent2"/>
        </a:buClr>
        <a:buFont typeface="Arial" charset="0"/>
        <a:buChar char="–"/>
        <a:defRPr sz="1600" kern="1200">
          <a:solidFill>
            <a:srgbClr val="1D252D"/>
          </a:solidFill>
          <a:latin typeface="Arial" panose="020B0604020202020204" pitchFamily="34" charset="0"/>
          <a:ea typeface="+mn-ea"/>
          <a:cs typeface="+mn-cs"/>
        </a:defRPr>
      </a:lvl4pPr>
      <a:lvl5pPr marL="2738438" indent="-303213" algn="l" defTabSz="1217613" rtl="0" eaLnBrk="0" fontAlgn="base" hangingPunct="0">
        <a:lnSpc>
          <a:spcPts val="2200"/>
        </a:lnSpc>
        <a:spcBef>
          <a:spcPct val="0"/>
        </a:spcBef>
        <a:spcAft>
          <a:spcPts val="900"/>
        </a:spcAft>
        <a:buClr>
          <a:schemeClr val="accent2"/>
        </a:buClr>
        <a:buFont typeface="Arial" charset="0"/>
        <a:buChar char="»"/>
        <a:defRPr sz="1600" kern="1200">
          <a:solidFill>
            <a:srgbClr val="1D252D"/>
          </a:solidFill>
          <a:latin typeface="Arial" panose="020B0604020202020204" pitchFamily="34" charset="0"/>
          <a:ea typeface="+mn-ea"/>
          <a:cs typeface="+mn-cs"/>
        </a:defRPr>
      </a:lvl5pPr>
      <a:lvl6pPr marL="3348575" indent="-304435" algn="l" defTabSz="12176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57417" indent="-304435" algn="l" defTabSz="12176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6245" indent="-304435" algn="l" defTabSz="12176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5078" indent="-304435" algn="l" defTabSz="12176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76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8835" algn="l" defTabSz="12176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7670" algn="l" defTabSz="12176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6504" algn="l" defTabSz="12176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5334" algn="l" defTabSz="12176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4157" algn="l" defTabSz="12176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3007" algn="l" defTabSz="12176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1829" algn="l" defTabSz="12176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0651" algn="l" defTabSz="12176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363077" y="1060451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46481" y="7520517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1270000" y="3401484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46720" y="8132232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98576" y="7092951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876300" y="1756833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895350" y="1564217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2655888" y="1244600"/>
            <a:ext cx="245580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1900" spc="-50" dirty="0">
                <a:solidFill>
                  <a:prstClr val="white"/>
                </a:solidFill>
                <a:ea typeface="MS PGothic" pitchFamily="34" charset="-128"/>
              </a:rPr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-2281238" y="2732617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486406" y="-552452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101269" y="3608916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923594" y="8530167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427544" y="7888817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99031" y="-539752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519113" y="7029451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-201613" y="1407584"/>
            <a:ext cx="639763" cy="35548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312781" y="480484"/>
            <a:ext cx="184731" cy="3554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361">
              <a:lnSpc>
                <a:spcPct val="90000"/>
              </a:lnSpc>
              <a:spcAft>
                <a:spcPts val="600"/>
              </a:spcAft>
              <a:defRPr/>
            </a:pPr>
            <a:endParaRPr lang="en-US" sz="1900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2087231" y="4186767"/>
            <a:ext cx="184731" cy="3416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  <a:defRPr/>
            </a:pPr>
            <a:endParaRPr lang="en-US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0437819" y="5596467"/>
            <a:ext cx="184731" cy="3416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  <a:defRPr/>
            </a:pPr>
            <a:endParaRPr lang="en-US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1331579" y="4512735"/>
            <a:ext cx="184731" cy="3416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  <a:defRPr/>
            </a:pPr>
            <a:endParaRPr lang="en-US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131265" y="2920920"/>
            <a:ext cx="8777288" cy="9787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457200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3200" b="1" spc="-50" dirty="0" smtClean="0">
                <a:ea typeface="MS PGothic" pitchFamily="34" charset="-128"/>
              </a:rPr>
              <a:t>ORACLE</a:t>
            </a:r>
            <a:r>
              <a:rPr lang="en-US" sz="3200" b="1" spc="-50" dirty="0" smtClean="0">
                <a:solidFill>
                  <a:prstClr val="white"/>
                </a:solidFill>
                <a:ea typeface="MS PGothic" pitchFamily="34" charset="-128"/>
              </a:rPr>
              <a:t> </a:t>
            </a:r>
            <a:r>
              <a:rPr lang="en-US" sz="3200" b="1" spc="-50" dirty="0" smtClean="0">
                <a:ea typeface="MS PGothic" pitchFamily="34" charset="-128"/>
              </a:rPr>
              <a:t>RESPONSIBILITY</a:t>
            </a:r>
            <a:r>
              <a:rPr lang="en-US" sz="3200" b="1" spc="-50" dirty="0" smtClean="0">
                <a:solidFill>
                  <a:prstClr val="white"/>
                </a:solidFill>
                <a:ea typeface="MS PGothic" pitchFamily="34" charset="-128"/>
              </a:rPr>
              <a:t> </a:t>
            </a:r>
            <a:r>
              <a:rPr lang="en-US" sz="3200" b="1" spc="-50" dirty="0" smtClean="0">
                <a:ea typeface="MS PGothic" pitchFamily="34" charset="-128"/>
              </a:rPr>
              <a:t>PROVISIONING AUTOMATION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11603044" y="4167717"/>
            <a:ext cx="184731" cy="3416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  <a:defRPr/>
            </a:pPr>
            <a:endParaRPr lang="en-US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0934702" y="3826935"/>
            <a:ext cx="184731" cy="3416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  <a:defRPr/>
            </a:pPr>
            <a:endParaRPr lang="en-US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0998206" y="2281767"/>
            <a:ext cx="184731" cy="3416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  <a:defRPr/>
            </a:pPr>
            <a:endParaRPr lang="en-US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739444" y="3810003"/>
            <a:ext cx="184731" cy="3416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  <a:defRPr/>
            </a:pPr>
            <a:endParaRPr lang="en-US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665794" y="5619751"/>
            <a:ext cx="184731" cy="3416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  <a:defRPr/>
            </a:pPr>
            <a:endParaRPr lang="en-US" spc="-50" dirty="0">
              <a:solidFill>
                <a:prstClr val="white"/>
              </a:solidFill>
              <a:ea typeface="MS PGothic" pitchFamily="34" charset="-128"/>
            </a:endParaRPr>
          </a:p>
        </p:txBody>
      </p:sp>
      <p:pic>
        <p:nvPicPr>
          <p:cNvPr id="35869" name="Picture 1" descr="FireEye_logo_CMYK_NEWRED copy cop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5838" y="1210736"/>
            <a:ext cx="2614612" cy="753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38150" y="5938099"/>
            <a:ext cx="3293062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spc="-50" dirty="0" smtClean="0"/>
              <a:t>By Shubham Gupta</a:t>
            </a:r>
          </a:p>
        </p:txBody>
      </p:sp>
    </p:spTree>
    <p:extLst>
      <p:ext uri="{BB962C8B-B14F-4D97-AF65-F5344CB8AC3E}">
        <p14:creationId xmlns:p14="http://schemas.microsoft.com/office/powerpoint/2010/main" val="119176650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8600" y="716995"/>
            <a:ext cx="29311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u="sng" spc="-50" dirty="0">
                <a:latin typeface="+mj-lt"/>
                <a:ea typeface="MS PGothic" pitchFamily="34" charset="-128"/>
              </a:rPr>
              <a:t>REQUEST PAGE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0"/>
            <a:ext cx="9144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84961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30392" y="716995"/>
            <a:ext cx="27276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u="sng" spc="-50" dirty="0" smtClean="0">
                <a:latin typeface="+mj-lt"/>
                <a:ea typeface="MS PGothic" pitchFamily="34" charset="-128"/>
              </a:rPr>
              <a:t>NOTIFICATION</a:t>
            </a:r>
            <a:endParaRPr lang="en-US" sz="2800" b="1" u="sng" spc="-50" dirty="0">
              <a:latin typeface="+mj-lt"/>
              <a:ea typeface="MS PGothic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4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3600"/>
            <a:ext cx="91440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26646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1676400" y="685800"/>
            <a:ext cx="7924800" cy="543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200" b="1" spc="-50" dirty="0" smtClean="0"/>
              <a:t>APPROVERS PAGE</a:t>
            </a:r>
            <a:endParaRPr lang="en-US" sz="3200" b="1" spc="-5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0800"/>
            <a:ext cx="9144000" cy="52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21379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1000" y="2667000"/>
            <a:ext cx="7924800" cy="543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200" b="1" spc="-50" dirty="0" smtClean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4699252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04800" y="2133600"/>
            <a:ext cx="8610600" cy="350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cs typeface="Arial" panose="020B0604020202020204" pitchFamily="34" charset="0"/>
              </a:rPr>
              <a:t>The pioneer in next-generation threat protection to combat cyber </a:t>
            </a:r>
            <a:r>
              <a:rPr lang="en-US" sz="2800" dirty="0" smtClean="0">
                <a:cs typeface="Arial" panose="020B0604020202020204" pitchFamily="34" charset="0"/>
              </a:rPr>
              <a:t>attacks</a:t>
            </a:r>
            <a:endParaRPr lang="en-US" sz="2800" dirty="0" smtClean="0"/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 smtClean="0"/>
              <a:t>Cyber </a:t>
            </a:r>
            <a:r>
              <a:rPr lang="en-US" sz="2800" dirty="0"/>
              <a:t>security products combat </a:t>
            </a:r>
            <a:r>
              <a:rPr lang="en-US" sz="2800" dirty="0" smtClean="0"/>
              <a:t>advanced </a:t>
            </a:r>
            <a:r>
              <a:rPr lang="en-US" sz="2800" dirty="0"/>
              <a:t>persistent threats (APTs). </a:t>
            </a:r>
            <a:endParaRPr lang="en-US" sz="2800" dirty="0" smtClean="0"/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 smtClean="0"/>
              <a:t>State-of-the-art </a:t>
            </a:r>
            <a:r>
              <a:rPr lang="en-US" sz="2800" dirty="0"/>
              <a:t>network security </a:t>
            </a:r>
            <a:r>
              <a:rPr lang="en-US" sz="2800" dirty="0" smtClean="0"/>
              <a:t>products </a:t>
            </a:r>
            <a:r>
              <a:rPr lang="en-US" sz="2800" dirty="0"/>
              <a:t>protect against cyber </a:t>
            </a:r>
            <a:r>
              <a:rPr lang="en-US" sz="2800" dirty="0" smtClean="0"/>
              <a:t>attacks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spc="-50" dirty="0" smtClean="0"/>
              <a:t>Expertise in malware analysis.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spc="-50" dirty="0" smtClean="0"/>
              <a:t>Efficient response time during attacks.</a:t>
            </a:r>
            <a:endParaRPr lang="en-US" sz="2800" spc="-50" dirty="0"/>
          </a:p>
        </p:txBody>
      </p:sp>
      <p:sp>
        <p:nvSpPr>
          <p:cNvPr id="4" name="Rectangle 3"/>
          <p:cNvSpPr/>
          <p:nvPr/>
        </p:nvSpPr>
        <p:spPr>
          <a:xfrm>
            <a:off x="279400" y="533400"/>
            <a:ext cx="369844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is FireEye?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8573559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9332" y="615797"/>
            <a:ext cx="372409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How do we do it?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32" y="1490202"/>
            <a:ext cx="8686800" cy="483439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5218" y="2607977"/>
            <a:ext cx="103148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600" spc="50" dirty="0" smtClean="0">
                <a:solidFill>
                  <a:prstClr val="white"/>
                </a:solidFill>
                <a:latin typeface="Arial"/>
                <a:cs typeface="Arial"/>
              </a:rPr>
              <a:t>DETECT</a:t>
            </a:r>
            <a:endParaRPr lang="en-US" sz="1600" spc="5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5218" y="5111109"/>
            <a:ext cx="17891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600" spc="50" dirty="0" smtClean="0">
                <a:solidFill>
                  <a:prstClr val="white"/>
                </a:solidFill>
                <a:latin typeface="Arial"/>
                <a:cs typeface="Arial"/>
              </a:rPr>
              <a:t>RESPOND</a:t>
            </a:r>
            <a:endParaRPr lang="en-US" sz="1600" spc="5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11769" y="2701990"/>
            <a:ext cx="124697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1800"/>
              </a:lnSpc>
            </a:pPr>
            <a:r>
              <a:rPr lang="en-US" sz="1600" spc="50" dirty="0" smtClean="0">
                <a:solidFill>
                  <a:prstClr val="white"/>
                </a:solidFill>
                <a:latin typeface="Arial"/>
                <a:cs typeface="Arial"/>
              </a:rPr>
              <a:t>PREVENT</a:t>
            </a:r>
            <a:endParaRPr lang="en-US" sz="1600" spc="5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03786" y="5185487"/>
            <a:ext cx="124697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1800"/>
              </a:lnSpc>
            </a:pPr>
            <a:r>
              <a:rPr lang="en-US" sz="1600" spc="50" dirty="0" smtClean="0">
                <a:solidFill>
                  <a:prstClr val="white"/>
                </a:solidFill>
                <a:latin typeface="Arial"/>
                <a:cs typeface="Arial"/>
              </a:rPr>
              <a:t>ANALYZE</a:t>
            </a:r>
            <a:endParaRPr lang="en-US" sz="1600" spc="5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2225" y="2974977"/>
            <a:ext cx="24973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US" sz="950" dirty="0" smtClean="0">
                <a:solidFill>
                  <a:prstClr val="white"/>
                </a:solidFill>
                <a:latin typeface="Arial"/>
                <a:cs typeface="Arial"/>
              </a:rPr>
              <a:t>SIGNATURE-LESS AND MULTI FLOW VIRTUAL MACHINE BASED APPROACH THAT LEVERAGES SUPERIOR THREAT INTELLIGENCE</a:t>
            </a:r>
            <a:endParaRPr lang="en-US" sz="95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7200" y="5467747"/>
            <a:ext cx="27113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US" sz="950" dirty="0" smtClean="0">
                <a:solidFill>
                  <a:prstClr val="white"/>
                </a:solidFill>
                <a:latin typeface="Arial"/>
                <a:cs typeface="Arial"/>
              </a:rPr>
              <a:t>REMEDIATION SUPPORT AND THREAT INTELLIGENCE TO RECOVER AND IMPROVE RISK POSTURE</a:t>
            </a:r>
            <a:endParaRPr lang="en-US" sz="95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450785" y="2994013"/>
            <a:ext cx="23125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US" sz="950" dirty="0" smtClean="0">
                <a:solidFill>
                  <a:prstClr val="white"/>
                </a:solidFill>
                <a:latin typeface="Arial"/>
                <a:cs typeface="Arial"/>
              </a:rPr>
              <a:t>MULTI-VECTOR INLINE KNOWN AND UNKNOWN THREAT PREVENTION</a:t>
            </a:r>
            <a:endParaRPr lang="en-US" sz="95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19748" y="5527221"/>
            <a:ext cx="2722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en-US" sz="950" dirty="0" smtClean="0">
                <a:solidFill>
                  <a:prstClr val="white"/>
                </a:solidFill>
                <a:latin typeface="Arial"/>
                <a:cs typeface="Arial"/>
              </a:rPr>
              <a:t>CONTAINMENT, FORENSICS INVESTIGATION AND KILL CHAIN RECONSTRUCTION</a:t>
            </a:r>
            <a:endParaRPr lang="en-US" sz="95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2627905" y="2362200"/>
            <a:ext cx="3991915" cy="4050026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ArchUp">
              <a:avLst>
                <a:gd name="adj" fmla="val 5871575"/>
              </a:avLst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prstClr val="white"/>
                </a:solidFill>
                <a:latin typeface="Arial"/>
              </a:rPr>
              <a:t> DETECT             PREVENT</a:t>
            </a:r>
            <a:endParaRPr lang="en-US" sz="1600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2422517" y="1925126"/>
            <a:ext cx="4402693" cy="4402693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ArchDown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prstClr val="white"/>
                </a:solidFill>
                <a:latin typeface="Arial"/>
              </a:rPr>
              <a:t>RESPOND           ANALYZE</a:t>
            </a:r>
            <a:endParaRPr lang="en-US" sz="2400" dirty="0">
              <a:solidFill>
                <a:prstClr val="white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729041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09988" y="533400"/>
            <a:ext cx="328808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Major Products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09988" y="1981200"/>
            <a:ext cx="7948212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-NX </a:t>
            </a:r>
            <a:r>
              <a:rPr lang="en-US" sz="2800" dirty="0"/>
              <a:t>Series (</a:t>
            </a:r>
            <a:r>
              <a:rPr lang="en-US" sz="2800" dirty="0" err="1" smtClean="0"/>
              <a:t>wMPS</a:t>
            </a:r>
            <a:r>
              <a:rPr lang="en-US" sz="2800" dirty="0" smtClean="0"/>
              <a:t>):- Network Security</a:t>
            </a:r>
          </a:p>
          <a:p>
            <a:endParaRPr lang="en-US" sz="2800" dirty="0"/>
          </a:p>
          <a:p>
            <a:r>
              <a:rPr lang="en-US" sz="2800" dirty="0" smtClean="0"/>
              <a:t>-EX </a:t>
            </a:r>
            <a:r>
              <a:rPr lang="en-US" sz="2800" dirty="0"/>
              <a:t>Series </a:t>
            </a:r>
            <a:r>
              <a:rPr lang="en-US" sz="2800" dirty="0" smtClean="0"/>
              <a:t>(</a:t>
            </a:r>
            <a:r>
              <a:rPr lang="en-US" sz="2800" dirty="0" err="1" smtClean="0"/>
              <a:t>eMPS</a:t>
            </a:r>
            <a:r>
              <a:rPr lang="en-US" sz="2800" dirty="0" smtClean="0"/>
              <a:t>):- Email Security</a:t>
            </a:r>
          </a:p>
          <a:p>
            <a:endParaRPr lang="en-US" sz="2800" dirty="0" smtClean="0"/>
          </a:p>
          <a:p>
            <a:r>
              <a:rPr lang="en-US" sz="2800" dirty="0" smtClean="0"/>
              <a:t>-Dynamic </a:t>
            </a:r>
            <a:r>
              <a:rPr lang="en-US" sz="2800" dirty="0"/>
              <a:t>Threat Intelligence (DTI</a:t>
            </a:r>
            <a:r>
              <a:rPr lang="en-US" sz="2800" dirty="0" smtClean="0"/>
              <a:t>):- Swift    analysis and reports</a:t>
            </a:r>
          </a:p>
          <a:p>
            <a:endParaRPr lang="en-US" sz="2800" dirty="0"/>
          </a:p>
          <a:p>
            <a:r>
              <a:rPr lang="en-US" sz="2800" dirty="0" smtClean="0"/>
              <a:t>-</a:t>
            </a:r>
            <a:r>
              <a:rPr lang="en-US" sz="2800" dirty="0" err="1" smtClean="0"/>
              <a:t>FaaS</a:t>
            </a:r>
            <a:r>
              <a:rPr lang="en-US" sz="2800" dirty="0" smtClean="0"/>
              <a:t>(FireEye as a Service)</a:t>
            </a:r>
            <a:r>
              <a:rPr lang="en-US" sz="2800" dirty="0"/>
              <a:t>	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9270525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" y="533400"/>
            <a:ext cx="285206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is ISS?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8600" y="1524524"/>
            <a:ext cx="8534400" cy="2726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Information Systems and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Services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Support the business.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Deployed various enhancements and NPI’s.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Maintain the FireEye Website. 50-60k visitors everyday</a:t>
            </a:r>
            <a:endParaRPr lang="en-US" sz="2800" spc="-50" dirty="0">
              <a:solidFill>
                <a:schemeClr val="bg1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00167" y="4467566"/>
            <a:ext cx="8674798" cy="157263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2042" y="4677572"/>
            <a:ext cx="1926358" cy="3416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pc="-50" dirty="0" smtClean="0">
                <a:solidFill>
                  <a:prstClr val="white"/>
                </a:solidFill>
                <a:latin typeface="Arial" charset="0"/>
                <a:ea typeface="ＭＳ Ｐゴシック" charset="0"/>
                <a:cs typeface="ＭＳ Ｐゴシック" charset="0"/>
              </a:rPr>
              <a:t>ORACLE</a:t>
            </a:r>
            <a:endParaRPr lang="en-US" spc="-50" dirty="0">
              <a:solidFill>
                <a:prstClr val="white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25502" y="4637934"/>
            <a:ext cx="1419703" cy="2585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00" spc="-50" dirty="0" smtClean="0">
                <a:solidFill>
                  <a:prstClr val="white"/>
                </a:solidFill>
                <a:latin typeface="Arial" charset="0"/>
                <a:ea typeface="ＭＳ Ｐゴシック" charset="0"/>
                <a:cs typeface="ＭＳ Ｐゴシック" charset="0"/>
              </a:rPr>
              <a:t>SFDC</a:t>
            </a:r>
            <a:endParaRPr lang="en-US" sz="1200" spc="-50" dirty="0">
              <a:solidFill>
                <a:prstClr val="white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91645" y="4626337"/>
            <a:ext cx="1536897" cy="2585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200" spc="-50" dirty="0" smtClean="0">
                <a:solidFill>
                  <a:prstClr val="white"/>
                </a:solidFill>
                <a:latin typeface="Arial" charset="0"/>
                <a:ea typeface="ＭＳ Ｐゴシック" charset="0"/>
                <a:cs typeface="ＭＳ Ｐゴシック" charset="0"/>
              </a:rPr>
              <a:t>WORKDAY</a:t>
            </a:r>
            <a:endParaRPr lang="en-US" sz="1200" spc="-50" dirty="0">
              <a:solidFill>
                <a:prstClr val="white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71774" y="5240170"/>
            <a:ext cx="2076471" cy="24750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100" spc="-50" dirty="0" smtClean="0">
                <a:solidFill>
                  <a:prstClr val="white"/>
                </a:solidFill>
                <a:latin typeface="Arial" charset="0"/>
                <a:ea typeface="ＭＳ Ｐゴシック" charset="0"/>
                <a:cs typeface="ＭＳ Ｐゴシック" charset="0"/>
              </a:rPr>
              <a:t>WEB</a:t>
            </a:r>
            <a:endParaRPr lang="en-US" sz="1100" spc="-50" dirty="0">
              <a:solidFill>
                <a:prstClr val="white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03280" y="5240170"/>
            <a:ext cx="2241926" cy="24750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100" spc="-50" dirty="0" smtClean="0">
                <a:solidFill>
                  <a:prstClr val="white"/>
                </a:solidFill>
                <a:latin typeface="Arial" charset="0"/>
                <a:ea typeface="ＭＳ Ｐゴシック" charset="0"/>
                <a:cs typeface="ＭＳ Ｐゴシック" charset="0"/>
              </a:rPr>
              <a:t>SHAREPOINT</a:t>
            </a:r>
            <a:endParaRPr lang="en-US" sz="1100" spc="-50" dirty="0">
              <a:solidFill>
                <a:prstClr val="white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7493" y="5253886"/>
            <a:ext cx="2082626" cy="24750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100" spc="-50" dirty="0">
                <a:solidFill>
                  <a:prstClr val="white"/>
                </a:solidFill>
                <a:latin typeface="Arial" charset="0"/>
                <a:ea typeface="ＭＳ Ｐゴシック" charset="0"/>
                <a:cs typeface="ＭＳ Ｐゴシック" charset="0"/>
              </a:rPr>
              <a:t>LMS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25502" y="4873841"/>
            <a:ext cx="1419703" cy="24750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100" spc="-50" dirty="0" smtClean="0">
                <a:solidFill>
                  <a:prstClr val="white"/>
                </a:solidFill>
                <a:latin typeface="Arial" charset="0"/>
                <a:ea typeface="ＭＳ Ｐゴシック" charset="0"/>
                <a:cs typeface="ＭＳ Ｐゴシック" charset="0"/>
              </a:rPr>
              <a:t>INTEGRATION</a:t>
            </a:r>
            <a:endParaRPr lang="en-US" sz="1100" spc="-50" dirty="0">
              <a:solidFill>
                <a:prstClr val="white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528542" y="4626337"/>
            <a:ext cx="1419703" cy="24750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100" spc="-50" dirty="0">
                <a:solidFill>
                  <a:prstClr val="white"/>
                </a:solidFill>
                <a:latin typeface="Arial" charset="0"/>
                <a:ea typeface="ＭＳ Ｐゴシック" charset="0"/>
                <a:cs typeface="ＭＳ Ｐゴシック" charset="0"/>
              </a:rPr>
              <a:t>BI 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16802" y="5217393"/>
            <a:ext cx="774863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07493" y="5546203"/>
            <a:ext cx="7475830" cy="28982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spc="-50" dirty="0">
                <a:solidFill>
                  <a:prstClr val="white"/>
                </a:solidFill>
                <a:latin typeface="Arial" charset="0"/>
                <a:ea typeface="ＭＳ Ｐゴシック" charset="0"/>
                <a:cs typeface="ＭＳ Ｐゴシック" charset="0"/>
              </a:rPr>
              <a:t>QA </a:t>
            </a:r>
          </a:p>
        </p:txBody>
      </p:sp>
    </p:spTree>
    <p:extLst>
      <p:ext uri="{BB962C8B-B14F-4D97-AF65-F5344CB8AC3E}">
        <p14:creationId xmlns:p14="http://schemas.microsoft.com/office/powerpoint/2010/main" val="252378495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636801"/>
            <a:ext cx="43402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spc="-50" dirty="0" smtClean="0">
                <a:latin typeface="+mj-lt"/>
                <a:ea typeface="MS PGothic" pitchFamily="34" charset="-128"/>
              </a:rPr>
              <a:t>PROJECT OVERVIEW</a:t>
            </a:r>
            <a:endParaRPr lang="en-US" sz="3200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2219983"/>
            <a:ext cx="8458200" cy="13326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defTabSz="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800" spc="-50" dirty="0" smtClean="0">
                <a:ea typeface="MS PGothic" pitchFamily="34" charset="-128"/>
              </a:rPr>
              <a:t>An Access Management platform allows users of Oracle </a:t>
            </a:r>
            <a:r>
              <a:rPr lang="en-US" sz="2800" spc="-50" dirty="0">
                <a:ea typeface="MS PGothic" pitchFamily="34" charset="-128"/>
              </a:rPr>
              <a:t>A</a:t>
            </a:r>
            <a:r>
              <a:rPr lang="en-US" sz="2800" spc="-50" dirty="0" smtClean="0">
                <a:ea typeface="MS PGothic" pitchFamily="34" charset="-128"/>
              </a:rPr>
              <a:t>pplication to gain access to required roles. </a:t>
            </a:r>
          </a:p>
          <a:p>
            <a:pPr marL="342900" indent="-342900" algn="just" defTabSz="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800" spc="-50" dirty="0" smtClean="0">
                <a:ea typeface="MS PGothic" pitchFamily="34" charset="-128"/>
              </a:rPr>
              <a:t>Framework to Speed the provisioning process.</a:t>
            </a:r>
            <a:endParaRPr lang="en-US" sz="2800" spc="-50" dirty="0">
              <a:ea typeface="MS PGothic" pitchFamily="34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800" y="3552656"/>
            <a:ext cx="8763000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 defTabSz="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800" spc="-50" dirty="0">
                <a:ea typeface="MS PGothic" pitchFamily="34" charset="-128"/>
              </a:rPr>
              <a:t>Current </a:t>
            </a:r>
            <a:r>
              <a:rPr lang="en-US" sz="2800" spc="-50" dirty="0" smtClean="0">
                <a:ea typeface="MS PGothic" pitchFamily="34" charset="-128"/>
              </a:rPr>
              <a:t>process</a:t>
            </a:r>
            <a:r>
              <a:rPr lang="en-US" sz="2800" spc="-50" dirty="0" smtClean="0">
                <a:ea typeface="MS PGothic" pitchFamily="34" charset="-128"/>
                <a:sym typeface="Wingdings" panose="05000000000000000000" pitchFamily="2" charset="2"/>
              </a:rPr>
              <a:t></a:t>
            </a:r>
            <a:r>
              <a:rPr lang="en-US" sz="2800" spc="-50" dirty="0" smtClean="0">
                <a:ea typeface="MS PGothic" pitchFamily="34" charset="-128"/>
              </a:rPr>
              <a:t> Manual </a:t>
            </a:r>
            <a:r>
              <a:rPr lang="en-US" sz="2800" spc="-50" dirty="0">
                <a:ea typeface="MS PGothic" pitchFamily="34" charset="-128"/>
              </a:rPr>
              <a:t>and laborious</a:t>
            </a:r>
            <a:r>
              <a:rPr lang="en-US" sz="2800" spc="-50" dirty="0" smtClean="0">
                <a:ea typeface="MS PGothic" pitchFamily="34" charset="-128"/>
              </a:rPr>
              <a:t>.</a:t>
            </a:r>
          </a:p>
          <a:p>
            <a:pPr marL="342900" indent="-342900" algn="just" defTabSz="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800" spc="-50" dirty="0" smtClean="0">
                <a:ea typeface="MS PGothic" pitchFamily="34" charset="-128"/>
              </a:rPr>
              <a:t>Service request needs to created for each request and tracking is needed by the Oracle Support Team.</a:t>
            </a:r>
          </a:p>
          <a:p>
            <a:pPr marL="342900" indent="-342900" algn="just" defTabSz="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2800" spc="-50" dirty="0" smtClean="0">
                <a:ea typeface="MS PGothic" pitchFamily="34" charset="-128"/>
              </a:rPr>
              <a:t>Enables SOX compliance by tracking the provision audit.</a:t>
            </a:r>
            <a:endParaRPr lang="en-US" sz="2800" spc="-50" dirty="0"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495576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685800"/>
            <a:ext cx="48323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spc="-50" dirty="0">
                <a:latin typeface="+mj-lt"/>
                <a:ea typeface="MS PGothic" pitchFamily="34" charset="-128"/>
              </a:rPr>
              <a:t>NEED AND ARCHITECTURE</a:t>
            </a: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-609600" y="16002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243865630"/>
              </p:ext>
            </p:extLst>
          </p:nvPr>
        </p:nvGraphicFramePr>
        <p:xfrm>
          <a:off x="4800600" y="1600200"/>
          <a:ext cx="39624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7396692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" y="670580"/>
            <a:ext cx="20528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u="sng" spc="-50" dirty="0" smtClean="0">
                <a:latin typeface="+mj-lt"/>
                <a:ea typeface="MS PGothic" pitchFamily="34" charset="-128"/>
              </a:rPr>
              <a:t>WorkFlow</a:t>
            </a:r>
            <a:endParaRPr lang="en-US" sz="2800" b="1" u="sng" spc="-50" dirty="0">
              <a:latin typeface="+mj-lt"/>
              <a:ea typeface="MS PGothic" pitchFamily="34" charset="-128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202267"/>
            <a:ext cx="6934200" cy="5290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89492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8920" y="1369973"/>
            <a:ext cx="8879339" cy="116647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indent="-342900" defTabSz="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n-US" sz="2400" spc="-50" dirty="0" smtClean="0">
                <a:ea typeface="MS PGothic" pitchFamily="34" charset="-128"/>
              </a:rPr>
              <a:t>Default assignment of ‘FE Responsibility Provision’ responsibility.</a:t>
            </a:r>
            <a:endParaRPr lang="en-US" sz="2400" spc="-50" dirty="0">
              <a:ea typeface="MS PGothic" pitchFamily="34" charset="-128"/>
            </a:endParaRPr>
          </a:p>
          <a:p>
            <a:pPr marL="342900" indent="-342900" defTabSz="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  <a:defRPr/>
            </a:pPr>
            <a:r>
              <a:rPr lang="en-US" sz="2400" spc="-50" dirty="0" smtClean="0">
                <a:ea typeface="MS PGothic" pitchFamily="34" charset="-128"/>
              </a:rPr>
              <a:t>Users can search for the required responsibility and request for it.</a:t>
            </a:r>
            <a:endParaRPr lang="en-US" sz="2400" spc="-50" dirty="0">
              <a:ea typeface="MS PGothic" pitchFamily="34" charset="-12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04800" y="685800"/>
            <a:ext cx="32732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u="sng" spc="-50" dirty="0">
                <a:latin typeface="+mj-lt"/>
                <a:ea typeface="MS PGothic" pitchFamily="34" charset="-128"/>
              </a:rPr>
              <a:t>IMPLEMENTATION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11" y="2438400"/>
            <a:ext cx="9144000" cy="464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1116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FireEye_PPT_Template_2014">
  <a:themeElements>
    <a:clrScheme name="Custom 9">
      <a:dk1>
        <a:srgbClr val="1D252D"/>
      </a:dk1>
      <a:lt1>
        <a:sysClr val="window" lastClr="FFFFFF"/>
      </a:lt1>
      <a:dk2>
        <a:srgbClr val="B5AFB2"/>
      </a:dk2>
      <a:lt2>
        <a:srgbClr val="DBCE9D"/>
      </a:lt2>
      <a:accent1>
        <a:srgbClr val="D82435"/>
      </a:accent1>
      <a:accent2>
        <a:srgbClr val="79A0C1"/>
      </a:accent2>
      <a:accent3>
        <a:srgbClr val="444346"/>
      </a:accent3>
      <a:accent4>
        <a:srgbClr val="A7DCDF"/>
      </a:accent4>
      <a:accent5>
        <a:srgbClr val="FFE76B"/>
      </a:accent5>
      <a:accent6>
        <a:srgbClr val="EA7121"/>
      </a:accent6>
      <a:hlink>
        <a:srgbClr val="82B4BD"/>
      </a:hlink>
      <a:folHlink>
        <a:srgbClr val="004E7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erve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2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spcAft>
            <a:spcPts val="600"/>
          </a:spcAft>
          <a:defRPr spc="-50" dirty="0" err="1">
            <a:solidFill>
              <a:schemeClr val="bg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25773</TotalTime>
  <Words>704</Words>
  <Application>Microsoft Office PowerPoint</Application>
  <PresentationFormat>On-screen Show (4:3)</PresentationFormat>
  <Paragraphs>97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MS PGothic</vt:lpstr>
      <vt:lpstr>MS PGothic</vt:lpstr>
      <vt:lpstr>Arial</vt:lpstr>
      <vt:lpstr>Calibri</vt:lpstr>
      <vt:lpstr>Wingdings</vt:lpstr>
      <vt:lpstr>2_FireEye_PPT_Template_2014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FireEye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Jennifer Rass (3P)</dc:creator>
  <cp:lastModifiedBy>Shubham Gupta (I)</cp:lastModifiedBy>
  <cp:revision>276</cp:revision>
  <dcterms:created xsi:type="dcterms:W3CDTF">2014-11-16T18:49:16Z</dcterms:created>
  <dcterms:modified xsi:type="dcterms:W3CDTF">2015-07-30T04:36:17Z</dcterms:modified>
</cp:coreProperties>
</file>